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80" r:id="rId13"/>
    <p:sldId id="267" r:id="rId14"/>
    <p:sldId id="268" r:id="rId15"/>
    <p:sldId id="281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2" r:id="rId28"/>
    <p:sldId id="283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42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30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1418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62243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30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6030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157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556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435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49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02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154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951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872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46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27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373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5A7997C-8399-4BAC-8818-F7488E552B21}" type="datetimeFigureOut">
              <a:rPr lang="en-US" smtClean="0"/>
              <a:t>12/15/2021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B3D49-2CFB-40CD-B581-991FCA8A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6187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Hand drawn illustration of assorted desserts and drinks">
            <a:extLst>
              <a:ext uri="{FF2B5EF4-FFF2-40B4-BE49-F238E27FC236}">
                <a16:creationId xmlns:a16="http://schemas.microsoft.com/office/drawing/2014/main" id="{93741AA7-DE7B-4FD2-8BEE-B4E8061C6BF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15000"/>
          </a:blip>
          <a:srcRect t="29455" b="3180"/>
          <a:stretch/>
        </p:blipFill>
        <p:spPr>
          <a:xfrm>
            <a:off x="20" y="-15239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538287-AB5B-4D68-85AA-A250F90F5A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5391" y="1298006"/>
            <a:ext cx="9404723" cy="251307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6000" dirty="0"/>
              <a:t>Restaurant Database Management System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09FE742-1A27-4AEF-B5F0-F8C383EAB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9554FC-045D-4735-B320-4D933EB667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2543" y="3644382"/>
            <a:ext cx="8946541" cy="2832618"/>
          </a:xfrm>
        </p:spPr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sz="9600" dirty="0">
                <a:solidFill>
                  <a:schemeClr val="tx1"/>
                </a:solidFill>
              </a:rPr>
              <a:t>Team Members</a:t>
            </a:r>
          </a:p>
          <a:p>
            <a:r>
              <a:rPr lang="en-US" sz="8000" dirty="0" err="1">
                <a:solidFill>
                  <a:schemeClr val="tx1"/>
                </a:solidFill>
              </a:rPr>
              <a:t>Minghui</a:t>
            </a:r>
            <a:r>
              <a:rPr lang="en-US" sz="8000" dirty="0">
                <a:solidFill>
                  <a:schemeClr val="tx1"/>
                </a:solidFill>
              </a:rPr>
              <a:t> </a:t>
            </a:r>
            <a:r>
              <a:rPr lang="en-US" sz="8000" dirty="0" err="1">
                <a:solidFill>
                  <a:schemeClr val="tx1"/>
                </a:solidFill>
              </a:rPr>
              <a:t>Qiu</a:t>
            </a:r>
            <a:endParaRPr lang="en-US" sz="8000" dirty="0">
              <a:solidFill>
                <a:schemeClr val="tx1"/>
              </a:solidFill>
            </a:endParaRPr>
          </a:p>
          <a:p>
            <a:r>
              <a:rPr lang="en-US" sz="8000" dirty="0" err="1">
                <a:solidFill>
                  <a:schemeClr val="tx1"/>
                </a:solidFill>
              </a:rPr>
              <a:t>Xiaoyang</a:t>
            </a:r>
            <a:r>
              <a:rPr lang="en-US" sz="8000" dirty="0">
                <a:solidFill>
                  <a:schemeClr val="tx1"/>
                </a:solidFill>
              </a:rPr>
              <a:t> Cai</a:t>
            </a:r>
          </a:p>
          <a:p>
            <a:r>
              <a:rPr lang="en-US" sz="8000" dirty="0">
                <a:solidFill>
                  <a:schemeClr val="tx1"/>
                </a:solidFill>
              </a:rPr>
              <a:t>Manju Sharma</a:t>
            </a:r>
          </a:p>
          <a:p>
            <a:r>
              <a:rPr lang="en-US" sz="8000" dirty="0">
                <a:solidFill>
                  <a:schemeClr val="tx1"/>
                </a:solidFill>
              </a:rPr>
              <a:t>Kusha Choudhary</a:t>
            </a: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873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A13D9-3D8C-4894-9C67-8205CEC2E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FE21A-CE13-4078-BEC1-208ADCD05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Count – 10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Customer_SignUp</a:t>
            </a:r>
            <a:r>
              <a:rPr lang="en-US" b="1" dirty="0"/>
              <a:t> </a:t>
            </a:r>
            <a:r>
              <a:rPr lang="en-US" dirty="0"/>
              <a:t>– This procedure is used for signing up</a:t>
            </a:r>
          </a:p>
          <a:p>
            <a:pPr marL="0" indent="0">
              <a:buNone/>
            </a:pPr>
            <a:r>
              <a:rPr lang="en-US" dirty="0"/>
              <a:t>A new customer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Customer_Update</a:t>
            </a:r>
            <a:r>
              <a:rPr lang="en-US" b="1" dirty="0"/>
              <a:t> </a:t>
            </a:r>
            <a:r>
              <a:rPr lang="en-US" dirty="0"/>
              <a:t>– This procedure is used for updating </a:t>
            </a:r>
          </a:p>
          <a:p>
            <a:pPr marL="0" indent="0">
              <a:buNone/>
            </a:pPr>
            <a:r>
              <a:rPr lang="en-US" dirty="0"/>
              <a:t>an existing customer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DeliveryOrder_Setup</a:t>
            </a:r>
            <a:r>
              <a:rPr lang="en-US" b="1" dirty="0"/>
              <a:t> </a:t>
            </a:r>
            <a:r>
              <a:rPr lang="en-US" dirty="0"/>
              <a:t>– This procedure is used for creating</a:t>
            </a:r>
          </a:p>
          <a:p>
            <a:pPr marL="0" indent="0">
              <a:buNone/>
            </a:pPr>
            <a:r>
              <a:rPr lang="en-US" dirty="0"/>
              <a:t>a delivery order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BD5D93-6EA7-4789-A692-34A5F638E5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8" t="12941" r="79063" b="4118"/>
          <a:stretch/>
        </p:blipFill>
        <p:spPr>
          <a:xfrm>
            <a:off x="9467850" y="1315244"/>
            <a:ext cx="234315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615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1BDD1-D7F3-4B15-A4CA-B89C58CD9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54863-8BE4-47F1-9DCC-3829BC5A0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43438"/>
          </a:xfrm>
        </p:spPr>
        <p:txBody>
          <a:bodyPr>
            <a:normAutofit/>
          </a:bodyPr>
          <a:lstStyle/>
          <a:p>
            <a:r>
              <a:rPr lang="en-US" b="1" dirty="0" err="1"/>
              <a:t>Member_Signup</a:t>
            </a:r>
            <a:r>
              <a:rPr lang="en-US" b="1" dirty="0"/>
              <a:t> </a:t>
            </a:r>
            <a:r>
              <a:rPr lang="en-US" dirty="0"/>
              <a:t>– This procedure is used for signing up a new member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Member_UpdateByMemberId</a:t>
            </a:r>
            <a:r>
              <a:rPr lang="en-US" b="1" dirty="0"/>
              <a:t> </a:t>
            </a:r>
            <a:r>
              <a:rPr lang="en-US" dirty="0"/>
              <a:t>– This procedure is used for updating an existing member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Order_Food</a:t>
            </a:r>
            <a:r>
              <a:rPr lang="en-US" b="1" dirty="0"/>
              <a:t> </a:t>
            </a:r>
            <a:r>
              <a:rPr lang="en-US" dirty="0"/>
              <a:t>– This procedure is used to create the order, requested by the customer, it can be either dine in or delivery.</a:t>
            </a:r>
          </a:p>
        </p:txBody>
      </p:sp>
    </p:spTree>
    <p:extLst>
      <p:ext uri="{BB962C8B-B14F-4D97-AF65-F5344CB8AC3E}">
        <p14:creationId xmlns:p14="http://schemas.microsoft.com/office/powerpoint/2010/main" val="1786477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CEB6C-51EE-4E5D-BE40-43C1ADC20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8B44F-6357-4B6E-8213-E598C4CEE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err="1"/>
              <a:t>DineInOrder_Setup</a:t>
            </a:r>
            <a:r>
              <a:rPr lang="en-US" b="1" dirty="0"/>
              <a:t> </a:t>
            </a:r>
            <a:r>
              <a:rPr lang="en-US" dirty="0"/>
              <a:t>– This procedure is used for creating</a:t>
            </a:r>
          </a:p>
          <a:p>
            <a:pPr marL="0" indent="0">
              <a:buNone/>
            </a:pPr>
            <a:r>
              <a:rPr lang="en-US" dirty="0"/>
              <a:t>a dine in order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Reservation_Setup</a:t>
            </a:r>
            <a:r>
              <a:rPr lang="en-US" b="1" dirty="0"/>
              <a:t> </a:t>
            </a:r>
            <a:r>
              <a:rPr lang="en-US" dirty="0"/>
              <a:t>– This procedure is used to book a table with status ‘available’, changing the status to ‘occupied’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Customized_Menu_Setup</a:t>
            </a:r>
            <a:r>
              <a:rPr lang="en-US" b="1" dirty="0"/>
              <a:t> </a:t>
            </a:r>
            <a:r>
              <a:rPr lang="en-US" dirty="0"/>
              <a:t>– This procedure is used to create a customized menu for a customer basis their past choices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Payment_Setup</a:t>
            </a:r>
            <a:r>
              <a:rPr lang="en-US" b="1" dirty="0"/>
              <a:t> </a:t>
            </a:r>
            <a:r>
              <a:rPr lang="en-US" dirty="0"/>
              <a:t>– This procedure is used to generate a payment and payment id once the order is completed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349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E815-6CF7-4874-A112-B83A2FEF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Triggers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7F77E-662F-4848-895E-87281A8AD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Count – 6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Delivery_Cake</a:t>
            </a:r>
            <a:r>
              <a:rPr lang="en-US" b="1" dirty="0"/>
              <a:t> </a:t>
            </a:r>
            <a:r>
              <a:rPr lang="en-US" dirty="0"/>
              <a:t>– This trigger is run when it’s a customers</a:t>
            </a:r>
          </a:p>
          <a:p>
            <a:pPr marL="0" indent="0">
              <a:buNone/>
            </a:pPr>
            <a:r>
              <a:rPr lang="en-US" dirty="0"/>
              <a:t>Birthday. A cake will be delivered to the customer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Dinein_Cake</a:t>
            </a:r>
            <a:r>
              <a:rPr lang="en-US" b="1" dirty="0"/>
              <a:t> </a:t>
            </a:r>
            <a:r>
              <a:rPr lang="en-US" dirty="0"/>
              <a:t>– This trigger is executed when a customer</a:t>
            </a:r>
          </a:p>
          <a:p>
            <a:pPr marL="0" indent="0">
              <a:buNone/>
            </a:pPr>
            <a:r>
              <a:rPr lang="en-US" dirty="0"/>
              <a:t>is dining in on his/her birthday. A cake will be served to</a:t>
            </a:r>
          </a:p>
          <a:p>
            <a:pPr marL="0" indent="0">
              <a:buNone/>
            </a:pPr>
            <a:r>
              <a:rPr lang="en-US" dirty="0"/>
              <a:t>the customer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2CFF6D-AF60-4D80-AB87-F07789F442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88" r="78047"/>
          <a:stretch/>
        </p:blipFill>
        <p:spPr>
          <a:xfrm>
            <a:off x="9363075" y="1027906"/>
            <a:ext cx="2676525" cy="562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81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B623-84EC-49B1-B82A-A09F29878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Triggers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68029-291B-4CE5-8BCA-DD7FBA37C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Dinein_Order_Trigger</a:t>
            </a:r>
            <a:r>
              <a:rPr lang="en-US" b="1" dirty="0"/>
              <a:t> </a:t>
            </a:r>
            <a:r>
              <a:rPr lang="en-US" dirty="0"/>
              <a:t>– This trigger is executed to when</a:t>
            </a:r>
          </a:p>
          <a:p>
            <a:pPr marL="0" indent="0">
              <a:buNone/>
            </a:pPr>
            <a:r>
              <a:rPr lang="en-US" dirty="0"/>
              <a:t>a table is reserved and will change the status from</a:t>
            </a:r>
          </a:p>
          <a:p>
            <a:pPr marL="0" indent="0">
              <a:buNone/>
            </a:pPr>
            <a:r>
              <a:rPr lang="en-US" dirty="0"/>
              <a:t>‘available’ to ‘occupied’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Inventory_Status_Trigger</a:t>
            </a:r>
            <a:r>
              <a:rPr lang="en-US" b="1" dirty="0"/>
              <a:t> </a:t>
            </a:r>
            <a:r>
              <a:rPr lang="en-US" dirty="0"/>
              <a:t>– This trigger is executed when the stock in the inventory is over, setting the inventory status to ‘out of stock’ and quantity of the item to 0.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711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1A088-8742-4955-9285-6CB352A81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Triggers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9F3A2-75C9-4FD6-A714-EB9FF61BB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Orderfood_Inventory_Trigger</a:t>
            </a:r>
            <a:r>
              <a:rPr lang="en-US" b="1" dirty="0"/>
              <a:t> </a:t>
            </a:r>
            <a:r>
              <a:rPr lang="en-US" dirty="0"/>
              <a:t>– This trigger is executed to update the inventory </a:t>
            </a:r>
            <a:r>
              <a:rPr lang="en-US" dirty="0" err="1"/>
              <a:t>everytime</a:t>
            </a:r>
            <a:r>
              <a:rPr lang="en-US" dirty="0"/>
              <a:t> an order is placed as with each order there will be consumption of items.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err="1"/>
              <a:t>Reservation_Trigger</a:t>
            </a:r>
            <a:r>
              <a:rPr lang="en-US" b="1" dirty="0"/>
              <a:t> </a:t>
            </a:r>
            <a:r>
              <a:rPr lang="en-US" dirty="0"/>
              <a:t>– This trigger is executed when a customer tries to reserve a table when a reservation already exists, avoiding overlapping reservations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924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B301C-0F68-4E52-B744-2EDDCB724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075"/>
            <a:ext cx="10515600" cy="1325563"/>
          </a:xfrm>
        </p:spPr>
        <p:txBody>
          <a:bodyPr/>
          <a:lstStyle/>
          <a:p>
            <a:r>
              <a:rPr lang="en-US" dirty="0"/>
              <a:t>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882C2-935B-4A5A-9D0C-BC3E8BCF7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575"/>
            <a:ext cx="10515600" cy="4624388"/>
          </a:xfrm>
        </p:spPr>
        <p:txBody>
          <a:bodyPr>
            <a:normAutofit fontScale="92500" lnSpcReduction="20000"/>
          </a:bodyPr>
          <a:lstStyle/>
          <a:p>
            <a:pPr marL="0" marR="0" indent="0">
              <a:spcBef>
                <a:spcPts val="1800"/>
              </a:spcBef>
              <a:spcAft>
                <a:spcPts val="200"/>
              </a:spcAft>
              <a:buNone/>
            </a:pPr>
            <a:r>
              <a:rPr lang="en-US" sz="1800" b="1" u="none" strike="noStrike" kern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US" sz="1800" b="1" kern="0" dirty="0">
              <a:solidFill>
                <a:srgbClr val="538135"/>
              </a:solidFill>
              <a:effectLst/>
              <a:latin typeface="Calibri Light" panose="020F0302020204030204" pitchFamily="34" charset="0"/>
              <a:ea typeface="DengXian Light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1. Admin 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 level of access for all the entities.</a:t>
            </a:r>
          </a:p>
          <a:p>
            <a:pPr marL="571500" marR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</a:p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2.. Manager 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Read only access to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payment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1800" b="1" i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dishRecipe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 </a:t>
            </a:r>
            <a:r>
              <a:rPr lang="en-US" sz="1800" b="1" i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orderList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customer.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READ/WRITE/UPDATE access to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employee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inventory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menu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 </a:t>
            </a:r>
            <a:r>
              <a:rPr lang="en-US" sz="1800" b="1" i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dinningTable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reservation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 marL="571500" marR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</a:p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3. Attendant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No access to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payment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inventory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customer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 </a:t>
            </a:r>
            <a:r>
              <a:rPr lang="en-US" sz="1800" b="1" i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dishRecipe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Read Only access to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reservation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attendant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 </a:t>
            </a:r>
            <a:r>
              <a:rPr lang="en-US" sz="1800" b="1" i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OrderList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</a:t>
            </a:r>
            <a:r>
              <a:rPr lang="en-US" sz="1800" b="1" i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dineInOrder</a:t>
            </a: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menu.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READ/WRITE/UPDATE access to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employee.</a:t>
            </a: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571500" marR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500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09FF7-ADC6-4AA8-B2F9-0D388CF79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66195-A9CA-40D9-9B26-DE075C838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4. Delivery Agent</a:t>
            </a:r>
            <a:endParaRPr lang="en-US" sz="2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No access to </a:t>
            </a:r>
            <a:r>
              <a:rPr lang="en-US" sz="2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payment</a:t>
            </a: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2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inventory</a:t>
            </a: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</a:t>
            </a:r>
            <a:r>
              <a:rPr lang="en-US" sz="2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customer</a:t>
            </a: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 </a:t>
            </a:r>
            <a:r>
              <a:rPr lang="en-US" sz="2800" b="1" i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dishRecipe</a:t>
            </a:r>
            <a:r>
              <a:rPr lang="en-US" sz="2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  <a:endParaRPr lang="en-US" sz="2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Read Only access to </a:t>
            </a:r>
            <a:r>
              <a:rPr lang="en-US" sz="2800" b="1" i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deliveryOrder</a:t>
            </a: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2800" b="1" i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deliveryArea</a:t>
            </a:r>
            <a:r>
              <a:rPr lang="en-US" sz="2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  <a:endParaRPr lang="en-US" sz="2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READ/WRITE/UPDATE access to </a:t>
            </a:r>
            <a:r>
              <a:rPr lang="en-US" sz="2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employee.</a:t>
            </a:r>
            <a:endParaRPr lang="en-US" sz="2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571500" marR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 </a:t>
            </a:r>
          </a:p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8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5. Customer </a:t>
            </a:r>
            <a:endParaRPr lang="en-US" sz="2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No access to </a:t>
            </a:r>
            <a:r>
              <a:rPr lang="en-US" sz="2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inventory</a:t>
            </a: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</a:t>
            </a:r>
            <a:r>
              <a:rPr lang="en-US" sz="2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customer</a:t>
            </a: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 </a:t>
            </a:r>
            <a:r>
              <a:rPr lang="en-US" sz="2800" b="1" i="1" dirty="0" err="1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dishRecipe</a:t>
            </a:r>
            <a:r>
              <a:rPr lang="en-US" sz="2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,</a:t>
            </a:r>
            <a:endParaRPr lang="en-US" sz="2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Read Only access to the </a:t>
            </a:r>
            <a:r>
              <a:rPr lang="en-US" sz="2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menu , payment </a:t>
            </a: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only.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2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READ/WRITE/UPDATE access to </a:t>
            </a:r>
            <a:r>
              <a:rPr lang="en-US" sz="2800" b="1" i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customer.</a:t>
            </a:r>
            <a:endParaRPr lang="en-US" sz="2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497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1A9005-A086-4F82-8A09-DA3840E8F0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Reports</a:t>
            </a:r>
          </a:p>
        </p:txBody>
      </p:sp>
    </p:spTree>
    <p:extLst>
      <p:ext uri="{BB962C8B-B14F-4D97-AF65-F5344CB8AC3E}">
        <p14:creationId xmlns:p14="http://schemas.microsoft.com/office/powerpoint/2010/main" val="3520737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C597F-0165-4C83-9A06-296ABBD0F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Attendant Tips Basis the Attendant ID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212C34-7448-4B1A-8595-334EF4A6BA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58" t="9677" r="19500" b="18162"/>
          <a:stretch/>
        </p:blipFill>
        <p:spPr>
          <a:xfrm>
            <a:off x="646110" y="1977072"/>
            <a:ext cx="10997249" cy="4657407"/>
          </a:xfrm>
        </p:spPr>
      </p:pic>
    </p:spTree>
    <p:extLst>
      <p:ext uri="{BB962C8B-B14F-4D97-AF65-F5344CB8AC3E}">
        <p14:creationId xmlns:p14="http://schemas.microsoft.com/office/powerpoint/2010/main" val="2013347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5A4CC-039D-4BAE-81A5-293840D35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81EB5-63FE-41CA-AE4B-BD95C6D24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All data is maintained manually, increasing the chances of error and complexity of maintenance. </a:t>
            </a: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The same data is entered every day, which is a redundant process.</a:t>
            </a: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No database available for the employees, customers, and the prime members.</a:t>
            </a: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There is no system of reserving the table online.</a:t>
            </a: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The food cannot be ordered online for delivery.</a:t>
            </a: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The option of going contactless in the restaurant during covid was not available.</a:t>
            </a: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Audit of inventory and transactions is difficult.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2218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3C408-6B04-4242-AC91-D659E885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Date Money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896D38-6912-46A7-937D-51B07630F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9" t="9678" r="19390" b="21551"/>
          <a:stretch/>
        </p:blipFill>
        <p:spPr>
          <a:xfrm>
            <a:off x="646110" y="1442720"/>
            <a:ext cx="10560369" cy="5323840"/>
          </a:xfrm>
        </p:spPr>
      </p:pic>
    </p:spTree>
    <p:extLst>
      <p:ext uri="{BB962C8B-B14F-4D97-AF65-F5344CB8AC3E}">
        <p14:creationId xmlns:p14="http://schemas.microsoft.com/office/powerpoint/2010/main" val="2008378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93C71-68C9-4706-A055-F226454BA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</a:t>
            </a:r>
            <a:r>
              <a:rPr lang="en-US" dirty="0" err="1"/>
              <a:t>DineIn</a:t>
            </a:r>
            <a:r>
              <a:rPr lang="en-US" dirty="0"/>
              <a:t> Vs Delivery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08288A-625A-4EA0-9FC4-A69545D2C1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7" t="10162" r="19114" b="21067"/>
          <a:stretch/>
        </p:blipFill>
        <p:spPr>
          <a:xfrm>
            <a:off x="731520" y="1503680"/>
            <a:ext cx="10403840" cy="5120640"/>
          </a:xfrm>
        </p:spPr>
      </p:pic>
    </p:spTree>
    <p:extLst>
      <p:ext uri="{BB962C8B-B14F-4D97-AF65-F5344CB8AC3E}">
        <p14:creationId xmlns:p14="http://schemas.microsoft.com/office/powerpoint/2010/main" val="255516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2EC05-8408-4903-9470-8633FCD45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Analysis Basis Area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274314-34AB-4C5F-B87C-BE48813107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87" t="10647" r="20786" b="18887"/>
          <a:stretch/>
        </p:blipFill>
        <p:spPr>
          <a:xfrm>
            <a:off x="646110" y="1595120"/>
            <a:ext cx="10367329" cy="5008880"/>
          </a:xfrm>
        </p:spPr>
      </p:pic>
    </p:spTree>
    <p:extLst>
      <p:ext uri="{BB962C8B-B14F-4D97-AF65-F5344CB8AC3E}">
        <p14:creationId xmlns:p14="http://schemas.microsoft.com/office/powerpoint/2010/main" val="3444374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B7C4F-2333-4841-BDA6-048CF1EA6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Employee Attendance Status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00A652F-C55F-4CD8-A91E-BC9C2012F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37269C-953B-44C0-B6E4-7B2DC8B2A3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35" r="21797" b="19118"/>
          <a:stretch/>
        </p:blipFill>
        <p:spPr>
          <a:xfrm>
            <a:off x="542925" y="1633536"/>
            <a:ext cx="11029950" cy="472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171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08ED-35E8-42DB-9565-B94F57804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DineIn Tips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00AD0E-FC59-4353-80AA-CEED743CDE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07" r="21417" b="20745"/>
          <a:stretch/>
        </p:blipFill>
        <p:spPr>
          <a:xfrm>
            <a:off x="243840" y="1391920"/>
            <a:ext cx="11176000" cy="521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777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D2CA4-1D3A-46FE-B635-F9AAE23BC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InventoryList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D3C94C-2E67-47A9-BD13-AD2E257F8E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6" t="10405" r="19371" b="27847"/>
          <a:stretch/>
        </p:blipFill>
        <p:spPr>
          <a:xfrm>
            <a:off x="646110" y="1473200"/>
            <a:ext cx="10682289" cy="5252720"/>
          </a:xfrm>
        </p:spPr>
      </p:pic>
    </p:spTree>
    <p:extLst>
      <p:ext uri="{BB962C8B-B14F-4D97-AF65-F5344CB8AC3E}">
        <p14:creationId xmlns:p14="http://schemas.microsoft.com/office/powerpoint/2010/main" val="23844616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CD07D-B15C-40D1-8F83-1DDAE53A5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Inventory Report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1A3D52-9868-4E72-A747-5069F95455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7" t="9921" r="6326"/>
          <a:stretch/>
        </p:blipFill>
        <p:spPr>
          <a:xfrm>
            <a:off x="646111" y="1539240"/>
            <a:ext cx="10489249" cy="5125720"/>
          </a:xfrm>
        </p:spPr>
      </p:pic>
    </p:spTree>
    <p:extLst>
      <p:ext uri="{BB962C8B-B14F-4D97-AF65-F5344CB8AC3E}">
        <p14:creationId xmlns:p14="http://schemas.microsoft.com/office/powerpoint/2010/main" val="22978248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318BAF-6683-47C7-9C9C-3F9D738227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10480369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7C1AC7-7DB1-493A-BD72-4D755B7F57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57325"/>
            <a:ext cx="8825658" cy="332958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96402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29E7-FD41-4E3D-B1B9-B7618D8C4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1866D-A162-42A6-AD05-E34C7556F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Online reservation of the table.</a:t>
            </a: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Basis the past choices a custom menu will be available to each customer along with the traditional menu. </a:t>
            </a: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Free delivery of birthday cake for the prime members.</a:t>
            </a: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Contactless delivery of food.</a:t>
            </a: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Assignment of delivery boys for specific areas.</a:t>
            </a:r>
          </a:p>
          <a:p>
            <a:pPr marL="342900" marR="0" lvl="0" indent="-342900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Online checkout at the table, ensuring no contact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85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98A33F-E4BA-4539-AFCF-F68C2143B2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1881219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569460A5-8625-4AA4-964B-E104F7BD0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35492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CDC2C1-FC2B-47B8-AD38-83E850EB1F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31011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41A63-C3A9-4B36-AAE8-319EA2AB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and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9E0A0-A604-4960-9368-370ABB48B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 – 15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8ACF0C-0352-41A7-ADC8-6205F6BFF7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59" r="77969" b="36765"/>
          <a:stretch/>
        </p:blipFill>
        <p:spPr>
          <a:xfrm>
            <a:off x="7600950" y="1771650"/>
            <a:ext cx="268605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462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ACA55-4C43-4782-82C3-11DBF2053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88DA1-034C-40DD-BA63-48972EE05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 – 2 custom index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Menu_IDX</a:t>
            </a:r>
            <a:r>
              <a:rPr lang="en-US" dirty="0"/>
              <a:t> – This index is created on the </a:t>
            </a:r>
          </a:p>
          <a:p>
            <a:pPr marL="0" indent="0">
              <a:buNone/>
            </a:pPr>
            <a:r>
              <a:rPr lang="en-US" dirty="0"/>
              <a:t>name of menu items on menu table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Phnum_IDX</a:t>
            </a:r>
            <a:r>
              <a:rPr lang="en-US" dirty="0"/>
              <a:t> – This index is created on the</a:t>
            </a:r>
          </a:p>
          <a:p>
            <a:pPr marL="0" indent="0">
              <a:buNone/>
            </a:pPr>
            <a:r>
              <a:rPr lang="en-US" dirty="0"/>
              <a:t>Phone number on the customer table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0D71D5-B4C7-4E0F-87E4-4A69832A93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99" r="78047" b="28235"/>
          <a:stretch/>
        </p:blipFill>
        <p:spPr>
          <a:xfrm>
            <a:off x="7610475" y="1690688"/>
            <a:ext cx="2676525" cy="491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435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93830-8294-40DE-A039-5CEFB9224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1E590-6A4A-425B-9DC1-8BBBE1944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 – 1 Package of Procedures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D1E355-5C43-492A-903F-2E53ADB9F1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" t="12794" r="78047" b="2695"/>
          <a:stretch/>
        </p:blipFill>
        <p:spPr>
          <a:xfrm>
            <a:off x="8220074" y="1264443"/>
            <a:ext cx="2457451" cy="547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2424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125</TotalTime>
  <Words>753</Words>
  <Application>Microsoft Office PowerPoint</Application>
  <PresentationFormat>Widescreen</PresentationFormat>
  <Paragraphs>135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Century Gothic</vt:lpstr>
      <vt:lpstr>Symbol</vt:lpstr>
      <vt:lpstr>Wingdings 3</vt:lpstr>
      <vt:lpstr>Ion</vt:lpstr>
      <vt:lpstr>Restaurant Database Management System</vt:lpstr>
      <vt:lpstr>Problem Statement</vt:lpstr>
      <vt:lpstr>Objectives </vt:lpstr>
      <vt:lpstr>Design</vt:lpstr>
      <vt:lpstr>PowerPoint Presentation</vt:lpstr>
      <vt:lpstr>Implementation</vt:lpstr>
      <vt:lpstr>Tables and Data</vt:lpstr>
      <vt:lpstr>Index</vt:lpstr>
      <vt:lpstr>Package</vt:lpstr>
      <vt:lpstr>Procedures</vt:lpstr>
      <vt:lpstr>Procedures</vt:lpstr>
      <vt:lpstr>Procedures</vt:lpstr>
      <vt:lpstr>Triggers</vt:lpstr>
      <vt:lpstr>Triggers</vt:lpstr>
      <vt:lpstr>Triggers</vt:lpstr>
      <vt:lpstr>Users</vt:lpstr>
      <vt:lpstr>Users</vt:lpstr>
      <vt:lpstr>Reports</vt:lpstr>
      <vt:lpstr>Attendant Tips Basis the Attendant ID</vt:lpstr>
      <vt:lpstr>Current Date Money</vt:lpstr>
      <vt:lpstr>Customer DineIn Vs Delivery</vt:lpstr>
      <vt:lpstr>Customer Analysis Basis Area</vt:lpstr>
      <vt:lpstr>Employee Attendance Status</vt:lpstr>
      <vt:lpstr>DineIn Tips</vt:lpstr>
      <vt:lpstr>InventoryList</vt:lpstr>
      <vt:lpstr>Inventory Report</vt:lpstr>
      <vt:lpstr>Questions 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Restaurant Database Management System</dc:title>
  <dc:creator>Kusha Choudhary</dc:creator>
  <cp:lastModifiedBy>Kusha Choudhary</cp:lastModifiedBy>
  <cp:revision>24</cp:revision>
  <dcterms:created xsi:type="dcterms:W3CDTF">2021-12-16T00:51:29Z</dcterms:created>
  <dcterms:modified xsi:type="dcterms:W3CDTF">2021-12-16T02:57:14Z</dcterms:modified>
</cp:coreProperties>
</file>

<file path=docProps/thumbnail.jpeg>
</file>